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7" r:id="rId10"/>
    <p:sldId id="273" r:id="rId11"/>
    <p:sldId id="268" r:id="rId12"/>
    <p:sldId id="269" r:id="rId13"/>
    <p:sldId id="271" r:id="rId14"/>
    <p:sldId id="274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803" autoAdjust="0"/>
  </p:normalViewPr>
  <p:slideViewPr>
    <p:cSldViewPr>
      <p:cViewPr varScale="1">
        <p:scale>
          <a:sx n="69" d="100"/>
          <a:sy n="69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DDD50-6D9F-47CB-ABA2-CFED1B98C123}" type="datetimeFigureOut">
              <a:rPr lang="ru-RU" smtClean="0"/>
              <a:pPr/>
              <a:t>08.12.2011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CA901-81C1-4FF0-ADE6-6E72EE7AAC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CA901-81C1-4FF0-ADE6-6E72EE7AAC8E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CA901-81C1-4FF0-ADE6-6E72EE7AAC8E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8C543-16F6-4F1B-B0E3-083639AC7194}" type="datetimeFigureOut">
              <a:rPr lang="ru-RU" smtClean="0"/>
              <a:pPr/>
              <a:t>08.12.2011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BA3119E-424B-445A-9BE7-607B7522CB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8C543-16F6-4F1B-B0E3-083639AC7194}" type="datetimeFigureOut">
              <a:rPr lang="ru-RU" smtClean="0"/>
              <a:pPr/>
              <a:t>08.12.2011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3119E-424B-445A-9BE7-607B7522CB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8C543-16F6-4F1B-B0E3-083639AC7194}" type="datetimeFigureOut">
              <a:rPr lang="ru-RU" smtClean="0"/>
              <a:pPr/>
              <a:t>08.12.2011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3119E-424B-445A-9BE7-607B7522CB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8C543-16F6-4F1B-B0E3-083639AC7194}" type="datetimeFigureOut">
              <a:rPr lang="ru-RU" smtClean="0"/>
              <a:pPr/>
              <a:t>08.12.2011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BA3119E-424B-445A-9BE7-607B7522CB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8C543-16F6-4F1B-B0E3-083639AC7194}" type="datetimeFigureOut">
              <a:rPr lang="ru-RU" smtClean="0"/>
              <a:pPr/>
              <a:t>08.12.2011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3119E-424B-445A-9BE7-607B7522CB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8C543-16F6-4F1B-B0E3-083639AC7194}" type="datetimeFigureOut">
              <a:rPr lang="ru-RU" smtClean="0"/>
              <a:pPr/>
              <a:t>08.12.2011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3119E-424B-445A-9BE7-607B7522CB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8C543-16F6-4F1B-B0E3-083639AC7194}" type="datetimeFigureOut">
              <a:rPr lang="ru-RU" smtClean="0"/>
              <a:pPr/>
              <a:t>08.12.2011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BA3119E-424B-445A-9BE7-607B7522CB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8C543-16F6-4F1B-B0E3-083639AC7194}" type="datetimeFigureOut">
              <a:rPr lang="ru-RU" smtClean="0"/>
              <a:pPr/>
              <a:t>08.12.2011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3119E-424B-445A-9BE7-607B7522CB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8C543-16F6-4F1B-B0E3-083639AC7194}" type="datetimeFigureOut">
              <a:rPr lang="ru-RU" smtClean="0"/>
              <a:pPr/>
              <a:t>08.12.2011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3119E-424B-445A-9BE7-607B7522CB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8C543-16F6-4F1B-B0E3-083639AC7194}" type="datetimeFigureOut">
              <a:rPr lang="ru-RU" smtClean="0"/>
              <a:pPr/>
              <a:t>08.12.2011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3119E-424B-445A-9BE7-607B7522CB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8C543-16F6-4F1B-B0E3-083639AC7194}" type="datetimeFigureOut">
              <a:rPr lang="ru-RU" smtClean="0"/>
              <a:pPr/>
              <a:t>08.12.2011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3119E-424B-445A-9BE7-607B7522CB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678C543-16F6-4F1B-B0E3-083639AC7194}" type="datetimeFigureOut">
              <a:rPr lang="ru-RU" smtClean="0"/>
              <a:pPr/>
              <a:t>08.12.2011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A3119E-424B-445A-9BE7-607B7522CB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Microsoft_Office_PowerPoint6.sldx"/><Relationship Id="rId3" Type="http://schemas.openxmlformats.org/officeDocument/2006/relationships/package" Target="../embeddings/______Microsoft_Office_PowerPoint1.sldx"/><Relationship Id="rId7" Type="http://schemas.openxmlformats.org/officeDocument/2006/relationships/package" Target="../embeddings/______Microsoft_Office_PowerPoint5.sldx"/><Relationship Id="rId12" Type="http://schemas.openxmlformats.org/officeDocument/2006/relationships/package" Target="../embeddings/______Microsoft_Office_PowerPoint10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Microsoft_Office_PowerPoint4.sldx"/><Relationship Id="rId11" Type="http://schemas.openxmlformats.org/officeDocument/2006/relationships/package" Target="../embeddings/______Microsoft_Office_PowerPoint9.sldx"/><Relationship Id="rId5" Type="http://schemas.openxmlformats.org/officeDocument/2006/relationships/package" Target="../embeddings/______Microsoft_Office_PowerPoint3.sldx"/><Relationship Id="rId10" Type="http://schemas.openxmlformats.org/officeDocument/2006/relationships/package" Target="../embeddings/______Microsoft_Office_PowerPoint8.sldx"/><Relationship Id="rId4" Type="http://schemas.openxmlformats.org/officeDocument/2006/relationships/package" Target="../embeddings/______Microsoft_Office_PowerPoint2.sldx"/><Relationship Id="rId9" Type="http://schemas.openxmlformats.org/officeDocument/2006/relationships/package" Target="../embeddings/______Microsoft_Office_PowerPoint7.sldx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85795"/>
            <a:ext cx="7743852" cy="2928958"/>
          </a:xfrm>
        </p:spPr>
        <p:txBody>
          <a:bodyPr>
            <a:noAutofit/>
          </a:bodyPr>
          <a:lstStyle/>
          <a:p>
            <a:r>
              <a:rPr lang="ru-RU" sz="4000" dirty="0"/>
              <a:t>Использование информационно-коммуникационных технологий (ИКТ) на уроках  производственного обучения.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92" name="Object 32"/>
          <p:cNvGraphicFramePr>
            <a:graphicFrameLocks noChangeAspect="1"/>
          </p:cNvGraphicFramePr>
          <p:nvPr/>
        </p:nvGraphicFramePr>
        <p:xfrm>
          <a:off x="0" y="457200"/>
          <a:ext cx="2371725" cy="1781175"/>
        </p:xfrm>
        <a:graphic>
          <a:graphicData uri="http://schemas.openxmlformats.org/presentationml/2006/ole">
            <p:oleObj spid="_x0000_s67586" name="Слайд" r:id="rId3" imgW="4568900" imgH="3425883" progId="PowerPoint.Slide.12">
              <p:embed/>
            </p:oleObj>
          </a:graphicData>
        </a:graphic>
      </p:graphicFrame>
      <p:graphicFrame>
        <p:nvGraphicFramePr>
          <p:cNvPr id="66591" name="Object 31"/>
          <p:cNvGraphicFramePr>
            <a:graphicFrameLocks noChangeAspect="1"/>
          </p:cNvGraphicFramePr>
          <p:nvPr/>
        </p:nvGraphicFramePr>
        <p:xfrm>
          <a:off x="0" y="2695575"/>
          <a:ext cx="2400300" cy="1647825"/>
        </p:xfrm>
        <a:graphic>
          <a:graphicData uri="http://schemas.openxmlformats.org/presentationml/2006/ole">
            <p:oleObj spid="_x0000_s67587" name="Слайд" r:id="rId4" imgW="4568900" imgH="3425883" progId="PowerPoint.Slide.12">
              <p:embed/>
            </p:oleObj>
          </a:graphicData>
        </a:graphic>
      </p:graphicFrame>
      <p:graphicFrame>
        <p:nvGraphicFramePr>
          <p:cNvPr id="66590" name="Object 30"/>
          <p:cNvGraphicFramePr>
            <a:graphicFrameLocks noChangeAspect="1"/>
          </p:cNvGraphicFramePr>
          <p:nvPr/>
        </p:nvGraphicFramePr>
        <p:xfrm>
          <a:off x="0" y="4800600"/>
          <a:ext cx="2447925" cy="1838325"/>
        </p:xfrm>
        <a:graphic>
          <a:graphicData uri="http://schemas.openxmlformats.org/presentationml/2006/ole">
            <p:oleObj spid="_x0000_s67588" name="Слайд" r:id="rId5" imgW="4568900" imgH="3425883" progId="PowerPoint.Slide.12">
              <p:embed/>
            </p:oleObj>
          </a:graphicData>
        </a:graphic>
      </p:graphicFrame>
      <p:graphicFrame>
        <p:nvGraphicFramePr>
          <p:cNvPr id="66589" name="Object 29"/>
          <p:cNvGraphicFramePr>
            <a:graphicFrameLocks noChangeAspect="1"/>
          </p:cNvGraphicFramePr>
          <p:nvPr/>
        </p:nvGraphicFramePr>
        <p:xfrm>
          <a:off x="5500694" y="567358"/>
          <a:ext cx="2214578" cy="1656707"/>
        </p:xfrm>
        <a:graphic>
          <a:graphicData uri="http://schemas.openxmlformats.org/presentationml/2006/ole">
            <p:oleObj spid="_x0000_s67589" name="Слайд" r:id="rId6" imgW="4568900" imgH="3425883" progId="PowerPoint.Slide.12">
              <p:embed/>
            </p:oleObj>
          </a:graphicData>
        </a:graphic>
      </p:graphicFrame>
      <p:graphicFrame>
        <p:nvGraphicFramePr>
          <p:cNvPr id="66588" name="Object 28"/>
          <p:cNvGraphicFramePr>
            <a:graphicFrameLocks noChangeAspect="1"/>
          </p:cNvGraphicFramePr>
          <p:nvPr/>
        </p:nvGraphicFramePr>
        <p:xfrm>
          <a:off x="2643174" y="482001"/>
          <a:ext cx="2317984" cy="1732554"/>
        </p:xfrm>
        <a:graphic>
          <a:graphicData uri="http://schemas.openxmlformats.org/presentationml/2006/ole">
            <p:oleObj spid="_x0000_s67590" name="Слайд" r:id="rId7" imgW="4568900" imgH="3425883" progId="PowerPoint.Slide.12">
              <p:embed/>
            </p:oleObj>
          </a:graphicData>
        </a:graphic>
      </p:graphicFrame>
      <p:graphicFrame>
        <p:nvGraphicFramePr>
          <p:cNvPr id="66587" name="Object 27"/>
          <p:cNvGraphicFramePr>
            <a:graphicFrameLocks noChangeAspect="1"/>
          </p:cNvGraphicFramePr>
          <p:nvPr/>
        </p:nvGraphicFramePr>
        <p:xfrm>
          <a:off x="2714612" y="2571744"/>
          <a:ext cx="2428893" cy="1714513"/>
        </p:xfrm>
        <a:graphic>
          <a:graphicData uri="http://schemas.openxmlformats.org/presentationml/2006/ole">
            <p:oleObj spid="_x0000_s67591" name="Слайд" r:id="rId8" imgW="4568900" imgH="3425883" progId="PowerPoint.Slide.12">
              <p:embed/>
            </p:oleObj>
          </a:graphicData>
        </a:graphic>
      </p:graphicFrame>
      <p:graphicFrame>
        <p:nvGraphicFramePr>
          <p:cNvPr id="66586" name="Object 26"/>
          <p:cNvGraphicFramePr>
            <a:graphicFrameLocks noChangeAspect="1"/>
          </p:cNvGraphicFramePr>
          <p:nvPr/>
        </p:nvGraphicFramePr>
        <p:xfrm>
          <a:off x="2857487" y="4860010"/>
          <a:ext cx="2286017" cy="1712576"/>
        </p:xfrm>
        <a:graphic>
          <a:graphicData uri="http://schemas.openxmlformats.org/presentationml/2006/ole">
            <p:oleObj spid="_x0000_s67592" name="Слайд" r:id="rId9" imgW="4568900" imgH="3425883" progId="PowerPoint.Slide.12">
              <p:embed/>
            </p:oleObj>
          </a:graphicData>
        </a:graphic>
      </p:graphicFrame>
      <p:graphicFrame>
        <p:nvGraphicFramePr>
          <p:cNvPr id="66585" name="Object 25"/>
          <p:cNvGraphicFramePr>
            <a:graphicFrameLocks noChangeAspect="1"/>
          </p:cNvGraphicFramePr>
          <p:nvPr/>
        </p:nvGraphicFramePr>
        <p:xfrm>
          <a:off x="5786446" y="2500306"/>
          <a:ext cx="2386679" cy="1785950"/>
        </p:xfrm>
        <a:graphic>
          <a:graphicData uri="http://schemas.openxmlformats.org/presentationml/2006/ole">
            <p:oleObj spid="_x0000_s67593" name="Слайд" r:id="rId10" imgW="4568900" imgH="3425883" progId="PowerPoint.Slide.12">
              <p:embed/>
            </p:oleObj>
          </a:graphicData>
        </a:graphic>
      </p:graphicFrame>
      <p:graphicFrame>
        <p:nvGraphicFramePr>
          <p:cNvPr id="66584" name="Object 24"/>
          <p:cNvGraphicFramePr>
            <a:graphicFrameLocks noChangeAspect="1"/>
          </p:cNvGraphicFramePr>
          <p:nvPr/>
        </p:nvGraphicFramePr>
        <p:xfrm>
          <a:off x="5572133" y="4788259"/>
          <a:ext cx="2286015" cy="1712575"/>
        </p:xfrm>
        <a:graphic>
          <a:graphicData uri="http://schemas.openxmlformats.org/presentationml/2006/ole">
            <p:oleObj spid="_x0000_s67594" name="Слайд" r:id="rId11" imgW="4568900" imgH="3425883" progId="PowerPoint.Slide.12">
              <p:embed/>
            </p:oleObj>
          </a:graphicData>
        </a:graphic>
      </p:graphicFrame>
      <p:graphicFrame>
        <p:nvGraphicFramePr>
          <p:cNvPr id="66583" name="Object 23"/>
          <p:cNvGraphicFramePr>
            <a:graphicFrameLocks noChangeAspect="1"/>
          </p:cNvGraphicFramePr>
          <p:nvPr/>
        </p:nvGraphicFramePr>
        <p:xfrm>
          <a:off x="0" y="22221825"/>
          <a:ext cx="2857500" cy="2143125"/>
        </p:xfrm>
        <a:graphic>
          <a:graphicData uri="http://schemas.openxmlformats.org/presentationml/2006/ole">
            <p:oleObj spid="_x0000_s67595" name="Слайд" r:id="rId12" imgW="4568900" imgH="3425883" progId="PowerPoint.Slide.12">
              <p:embed/>
            </p:oleObj>
          </a:graphicData>
        </a:graphic>
      </p:graphicFrame>
      <p:sp>
        <p:nvSpPr>
          <p:cNvPr id="66593" name="Rectangle 3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Урок с использованием презентации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594" name="Rectangle 34"/>
          <p:cNvSpPr>
            <a:spLocks noChangeArrowheads="1"/>
          </p:cNvSpPr>
          <p:nvPr/>
        </p:nvSpPr>
        <p:spPr bwMode="auto">
          <a:xfrm>
            <a:off x="0" y="22383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6595" name="Rectangle 35"/>
          <p:cNvSpPr>
            <a:spLocks noChangeArrowheads="1"/>
          </p:cNvSpPr>
          <p:nvPr/>
        </p:nvSpPr>
        <p:spPr bwMode="auto">
          <a:xfrm>
            <a:off x="0" y="4343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6596" name="Rectangle 36"/>
          <p:cNvSpPr>
            <a:spLocks noChangeArrowheads="1"/>
          </p:cNvSpPr>
          <p:nvPr/>
        </p:nvSpPr>
        <p:spPr bwMode="auto">
          <a:xfrm>
            <a:off x="0" y="66389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6597" name="Rectangle 37"/>
          <p:cNvSpPr>
            <a:spLocks noChangeArrowheads="1"/>
          </p:cNvSpPr>
          <p:nvPr/>
        </p:nvSpPr>
        <p:spPr bwMode="auto">
          <a:xfrm>
            <a:off x="0" y="89630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6598" name="Rectangle 38"/>
          <p:cNvSpPr>
            <a:spLocks noChangeArrowheads="1"/>
          </p:cNvSpPr>
          <p:nvPr/>
        </p:nvSpPr>
        <p:spPr bwMode="auto">
          <a:xfrm>
            <a:off x="0" y="11506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6599" name="Rectangle 39"/>
          <p:cNvSpPr>
            <a:spLocks noChangeArrowheads="1"/>
          </p:cNvSpPr>
          <p:nvPr/>
        </p:nvSpPr>
        <p:spPr bwMode="auto">
          <a:xfrm>
            <a:off x="0" y="140874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6600" name="Rectangle 40"/>
          <p:cNvSpPr>
            <a:spLocks noChangeArrowheads="1"/>
          </p:cNvSpPr>
          <p:nvPr/>
        </p:nvSpPr>
        <p:spPr bwMode="auto">
          <a:xfrm>
            <a:off x="0" y="166497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6601" name="Rectangle 41"/>
          <p:cNvSpPr>
            <a:spLocks noChangeArrowheads="1"/>
          </p:cNvSpPr>
          <p:nvPr/>
        </p:nvSpPr>
        <p:spPr bwMode="auto">
          <a:xfrm>
            <a:off x="0" y="1920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602" name="Rectangle 42"/>
          <p:cNvSpPr>
            <a:spLocks noChangeArrowheads="1"/>
          </p:cNvSpPr>
          <p:nvPr/>
        </p:nvSpPr>
        <p:spPr bwMode="auto">
          <a:xfrm>
            <a:off x="0" y="217646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603" name="Rectangle 43"/>
          <p:cNvSpPr>
            <a:spLocks noChangeArrowheads="1"/>
          </p:cNvSpPr>
          <p:nvPr/>
        </p:nvSpPr>
        <p:spPr bwMode="auto">
          <a:xfrm>
            <a:off x="0" y="243649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.Рассчитать необходимое количество продуктов для приготовления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25 порций салата мясного.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3" y="714354"/>
          <a:ext cx="8429682" cy="5500726"/>
        </p:xfrm>
        <a:graphic>
          <a:graphicData uri="http://schemas.openxmlformats.org/drawingml/2006/table">
            <a:tbl>
              <a:tblPr/>
              <a:tblGrid>
                <a:gridCol w="671629"/>
                <a:gridCol w="2962130"/>
                <a:gridCol w="1127340"/>
                <a:gridCol w="1270621"/>
                <a:gridCol w="987045"/>
                <a:gridCol w="1410917"/>
              </a:tblGrid>
              <a:tr h="11001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п./п.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Сырьё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Масса на 5 порций, гр.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брутто    нетто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Масса на 25 порций,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брутто    нетто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001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Свинина или говядина,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телятина или говяжий язык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195 - 215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235-170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165-160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155-170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Огурцы свежие или солёные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190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Яйца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Салат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Майонез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150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Соус «Кетчуп»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Картофель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380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275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61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Тестоавые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задания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Вопросы: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1.Сроки хранения салатов из вареных овощей?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а) не более 1 ч.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б) не более 2 ч.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в) не более 3 ч.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2.К каким овощным культурам относят топинамбур?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а) корнеплодам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б) клубнеплодам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в) плодовым овощам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3.К мелкокусковым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относят: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а) бефстроганов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б) лангет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в) мясо шпигованное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4.Из какой части туши нарезают эскалоп?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а) тазобедренной части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б) из корейки без реберной кости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в) из корейки с реберной костью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5.Из какой массы приготавливают котлету «Дружба»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а) котлетная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б) рубленная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в) из филе птицы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00173" y="1071546"/>
          <a:ext cx="7000918" cy="4714907"/>
        </p:xfrm>
        <a:graphic>
          <a:graphicData uri="http://schemas.openxmlformats.org/drawingml/2006/table">
            <a:tbl>
              <a:tblPr/>
              <a:tblGrid>
                <a:gridCol w="219638"/>
                <a:gridCol w="183030"/>
                <a:gridCol w="210486"/>
                <a:gridCol w="210486"/>
                <a:gridCol w="173880"/>
                <a:gridCol w="158626"/>
                <a:gridCol w="195233"/>
                <a:gridCol w="210486"/>
                <a:gridCol w="207433"/>
                <a:gridCol w="207433"/>
                <a:gridCol w="207433"/>
                <a:gridCol w="195233"/>
                <a:gridCol w="207433"/>
                <a:gridCol w="210486"/>
                <a:gridCol w="207433"/>
                <a:gridCol w="183030"/>
                <a:gridCol w="219638"/>
                <a:gridCol w="244040"/>
                <a:gridCol w="207433"/>
                <a:gridCol w="213069"/>
                <a:gridCol w="217055"/>
                <a:gridCol w="173880"/>
                <a:gridCol w="207433"/>
                <a:gridCol w="207433"/>
                <a:gridCol w="183030"/>
                <a:gridCol w="183030"/>
                <a:gridCol w="1757098"/>
              </a:tblGrid>
              <a:tr h="101614"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01614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1.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01614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1614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по вертикали: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8262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2.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1.Мелкокусковой п.ф из говядины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8262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 Желированное сладкое блюдо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199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 Мелкокусковой полуфабрикат из говядины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8262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 изделие из дрожжевого теста.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1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1614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6.Напиток.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1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 Бутерброды.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7682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8.Жарка в большом количестве жира.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82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5.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 Порционный полуфабрикат из говядины.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42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6.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 Большая котлета.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8262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 Кондитерское изделие.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8262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12.Изделие из котлетной массы.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1614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пельмени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1614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по горизонтали: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42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11.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 Первое блюдо.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1614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2.Куриное ….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8262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3.Порционный полуфабрикат из говядины.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42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 Вид тепловой обработки.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42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5.Вид тепловой обработки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42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 Кондитерское изделие.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842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7.Блюдо из творога.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user\Desktop\Documents\Ерошенко\Съемный диск\кроссвор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14290"/>
            <a:ext cx="5857916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5" y="285719"/>
          <a:ext cx="8858311" cy="6357933"/>
        </p:xfrm>
        <a:graphic>
          <a:graphicData uri="http://schemas.openxmlformats.org/drawingml/2006/table">
            <a:tbl>
              <a:tblPr/>
              <a:tblGrid>
                <a:gridCol w="260684"/>
                <a:gridCol w="247651"/>
                <a:gridCol w="224839"/>
                <a:gridCol w="263942"/>
                <a:gridCol w="260684"/>
                <a:gridCol w="263942"/>
                <a:gridCol w="224839"/>
                <a:gridCol w="247651"/>
                <a:gridCol w="224839"/>
                <a:gridCol w="247651"/>
                <a:gridCol w="224839"/>
                <a:gridCol w="234616"/>
                <a:gridCol w="224839"/>
                <a:gridCol w="166867"/>
                <a:gridCol w="253487"/>
                <a:gridCol w="224839"/>
                <a:gridCol w="247651"/>
                <a:gridCol w="191746"/>
                <a:gridCol w="141188"/>
                <a:gridCol w="219327"/>
                <a:gridCol w="221582"/>
                <a:gridCol w="260684"/>
                <a:gridCol w="247651"/>
                <a:gridCol w="195515"/>
                <a:gridCol w="625642"/>
                <a:gridCol w="625642"/>
                <a:gridCol w="2085474"/>
              </a:tblGrid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По горизонтали: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1. С чем подают борщ украинский?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2.Как называется это растение?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3.Что добавляют при варке бульона для борща Московского?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4.Что выделяется на поверхность бульона в виде пены?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5. С чем подают борщ?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По вертикали: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1.Что кладут в тарелку при отпуске борща сибирского?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2.Как нарезают свеклу для борща сибирского?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3.В состав борща обязательно входит….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4. В конце варки в борщ можно добавить…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5.Как называется тепловая обработка овощей для приготовления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1 блюд?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rowSpan="12" gridSpan="3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rowSpan="1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1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rowSpan="7" gridSpan="9"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9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9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9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9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9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8983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9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758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1419225" cy="186690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1142976" y="1643050"/>
            <a:ext cx="419100" cy="238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100"/>
          </a:p>
        </p:txBody>
      </p:sp>
      <p:pic>
        <p:nvPicPr>
          <p:cNvPr id="5" name="Содержимое 3" descr="259_01331_0408_b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500042"/>
            <a:ext cx="1819274" cy="1600200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4500562" y="2143116"/>
            <a:ext cx="219075" cy="2762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10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4643446"/>
            <a:ext cx="1543050" cy="127635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8" name="Стрелка вправо 7"/>
          <p:cNvSpPr/>
          <p:nvPr/>
        </p:nvSpPr>
        <p:spPr>
          <a:xfrm>
            <a:off x="2857488" y="4572008"/>
            <a:ext cx="28575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10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000504"/>
            <a:ext cx="1876425" cy="2209799"/>
          </a:xfrm>
          <a:prstGeom prst="rect">
            <a:avLst/>
          </a:prstGeom>
          <a:solidFill>
            <a:srgbClr val="FFC000"/>
          </a:solidFill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15436" cy="1571612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4000" dirty="0"/>
              <a:t>Что же подразумевают под собой ИКТ?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Во-первых, это технологии, позволяющие искать, обрабатывать и усваивать информацию из различных источников, в том числе и из Интернета.</a:t>
            </a:r>
          </a:p>
          <a:p>
            <a:r>
              <a:rPr lang="ru-RU" dirty="0"/>
              <a:t> Во-вторых, это использование самого компьютера, самых разных программ.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786842" cy="1571636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4000" dirty="0"/>
              <a:t>Применение информационных технологий на уроках необходимо, и мотивировано это тем, что они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/>
              <a:t> • позволяют эффективно организовать групповую и самостоятельную работу на уроке</a:t>
            </a:r>
            <a:r>
              <a:rPr lang="ru-RU" dirty="0" smtClean="0"/>
              <a:t>;</a:t>
            </a:r>
            <a:r>
              <a:rPr lang="ru-RU" dirty="0"/>
              <a:t> 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• способствуют совершенствованию практических умений и навыков учащихся;</a:t>
            </a:r>
          </a:p>
          <a:p>
            <a:pPr>
              <a:buNone/>
            </a:pPr>
            <a:r>
              <a:rPr lang="ru-RU" dirty="0"/>
              <a:t> </a:t>
            </a:r>
            <a:r>
              <a:rPr lang="ru-RU" dirty="0" smtClean="0"/>
              <a:t>• </a:t>
            </a:r>
            <a:r>
              <a:rPr lang="ru-RU" dirty="0"/>
              <a:t>позволяют индивидуализировать процесс обучения</a:t>
            </a:r>
            <a:r>
              <a:rPr lang="ru-RU" dirty="0" smtClean="0"/>
              <a:t>;</a:t>
            </a:r>
          </a:p>
          <a:p>
            <a:pPr>
              <a:buNone/>
            </a:pPr>
            <a:r>
              <a:rPr lang="ru-RU" dirty="0" smtClean="0"/>
              <a:t> • активизируют познавательную деятельность учащихся;</a:t>
            </a:r>
          </a:p>
          <a:p>
            <a:pPr>
              <a:buNone/>
            </a:pPr>
            <a:r>
              <a:rPr lang="ru-RU" dirty="0"/>
              <a:t> </a:t>
            </a:r>
            <a:r>
              <a:rPr lang="ru-RU" dirty="0" smtClean="0"/>
              <a:t>• </a:t>
            </a:r>
            <a:r>
              <a:rPr lang="ru-RU" dirty="0"/>
              <a:t>развивают творческий потенциал учащихся;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7572428" cy="1417638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>На </a:t>
            </a:r>
            <a:r>
              <a:rPr lang="ru-RU" sz="3100" dirty="0"/>
              <a:t>уроках производственного обучения стараемся  как можно больше использовать компьютер</a:t>
            </a:r>
            <a:br>
              <a:rPr lang="ru-RU" sz="3100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71612"/>
            <a:ext cx="86868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/>
              <a:t> • при объяснении нового материала</a:t>
            </a:r>
            <a:r>
              <a:rPr lang="ru-RU" dirty="0" smtClean="0"/>
              <a:t>;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/>
              <a:t>• закреплении;</a:t>
            </a:r>
          </a:p>
          <a:p>
            <a:pPr>
              <a:buNone/>
            </a:pPr>
            <a:r>
              <a:rPr lang="ru-RU" dirty="0"/>
              <a:t> </a:t>
            </a:r>
            <a:r>
              <a:rPr lang="ru-RU" dirty="0" smtClean="0"/>
              <a:t>• </a:t>
            </a:r>
            <a:r>
              <a:rPr lang="ru-RU" dirty="0"/>
              <a:t>повторении;</a:t>
            </a:r>
          </a:p>
          <a:p>
            <a:pPr>
              <a:buNone/>
            </a:pPr>
            <a:r>
              <a:rPr lang="ru-RU" dirty="0" smtClean="0"/>
              <a:t>Это различные презентации</a:t>
            </a:r>
          </a:p>
          <a:p>
            <a:pPr>
              <a:buNone/>
            </a:pPr>
            <a:r>
              <a:rPr lang="ru-RU" dirty="0" smtClean="0"/>
              <a:t>Кроссворды</a:t>
            </a:r>
          </a:p>
          <a:p>
            <a:pPr>
              <a:buNone/>
            </a:pPr>
            <a:r>
              <a:rPr lang="ru-RU" dirty="0" smtClean="0"/>
              <a:t>Тестовые задания</a:t>
            </a:r>
          </a:p>
          <a:p>
            <a:pPr>
              <a:buNone/>
            </a:pPr>
            <a:r>
              <a:rPr lang="ru-RU" dirty="0" smtClean="0"/>
              <a:t>Видео ролики</a:t>
            </a:r>
          </a:p>
          <a:p>
            <a:pPr>
              <a:buNone/>
            </a:pPr>
            <a:r>
              <a:rPr lang="ru-RU" dirty="0" smtClean="0"/>
              <a:t>Карточки задания</a:t>
            </a:r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857364"/>
          </a:xfrm>
        </p:spPr>
        <p:txBody>
          <a:bodyPr/>
          <a:lstStyle/>
          <a:p>
            <a:r>
              <a:rPr lang="ru-RU" dirty="0" smtClean="0"/>
              <a:t>Приготовление рыбы в тесте «кляр»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оп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928802"/>
            <a:ext cx="6246834" cy="4849115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1214414" y="1928803"/>
            <a:ext cx="6786610" cy="1214446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rgbClr val="FF0000"/>
                </a:solidFill>
              </a:rPr>
              <a:t>Зразы «Донские</a:t>
            </a:r>
          </a:p>
        </p:txBody>
      </p:sp>
      <p:sp>
        <p:nvSpPr>
          <p:cNvPr id="2051" name="Rectangle 3"/>
          <p:cNvSpPr>
            <a:spLocks noGrp="1" noRot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mtClean="0"/>
              <a:t>Можно приготовить зразы из судака, осетрины, сома, окуня, хека или ледяной рыбы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785926"/>
            <a:ext cx="8458200" cy="1222375"/>
          </a:xfrm>
        </p:spPr>
        <p:txBody>
          <a:bodyPr>
            <a:normAutofit/>
          </a:bodyPr>
          <a:lstStyle/>
          <a:p>
            <a:r>
              <a:rPr lang="ru-RU" dirty="0" smtClean="0"/>
              <a:t>Технология приготовления и отпуск борща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35378244_c756c7772c_o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515" b="1515"/>
          <a:stretch>
            <a:fillRect/>
          </a:stretch>
        </p:blipFill>
        <p:spPr>
          <a:xfrm>
            <a:off x="1857356" y="357166"/>
            <a:ext cx="4857784" cy="442915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5072074"/>
            <a:ext cx="5429288" cy="45085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Котлета по - </a:t>
            </a:r>
            <a:r>
              <a:rPr lang="ru-RU" sz="4000" dirty="0" err="1" smtClean="0"/>
              <a:t>киевски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429264"/>
            <a:ext cx="7119958" cy="872304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85800" y="457200"/>
            <a:ext cx="7772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Рыбная котлетная масса и п./ф из неё</a:t>
            </a:r>
          </a:p>
        </p:txBody>
      </p:sp>
      <p:pic>
        <p:nvPicPr>
          <p:cNvPr id="4" name="Picture 7" descr="биточки 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828800"/>
            <a:ext cx="60198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177</TotalTime>
  <Words>551</Words>
  <Application>Microsoft Office PowerPoint</Application>
  <PresentationFormat>Экран (4:3)</PresentationFormat>
  <Paragraphs>1180</Paragraphs>
  <Slides>15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Трек</vt:lpstr>
      <vt:lpstr>Слайд</vt:lpstr>
      <vt:lpstr>Использование информационно-коммуникационных технологий (ИКТ) на уроках  производственного обучения. </vt:lpstr>
      <vt:lpstr> Что же подразумевают под собой ИКТ? </vt:lpstr>
      <vt:lpstr> Применение информационных технологий на уроках необходимо, и мотивировано это тем, что они </vt:lpstr>
      <vt:lpstr>    На уроках производственного обучения стараемся  как можно больше использовать компьютер     </vt:lpstr>
      <vt:lpstr>Приготовление рыбы в тесте «кляр»</vt:lpstr>
      <vt:lpstr>Зразы «Донские</vt:lpstr>
      <vt:lpstr>Технология приготовления и отпуск борща</vt:lpstr>
      <vt:lpstr>Котлета по - киевски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информационно-коммуникационных технологий (ИКТ) на уроках  производственного обучения.</dc:title>
  <dc:creator>тамара</dc:creator>
  <cp:lastModifiedBy>тамара</cp:lastModifiedBy>
  <cp:revision>17</cp:revision>
  <dcterms:created xsi:type="dcterms:W3CDTF">2011-04-04T06:43:41Z</dcterms:created>
  <dcterms:modified xsi:type="dcterms:W3CDTF">2011-12-08T08:36:06Z</dcterms:modified>
</cp:coreProperties>
</file>